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56" r:id="rId12"/>
    <p:sldId id="276" r:id="rId13"/>
    <p:sldId id="259" r:id="rId14"/>
    <p:sldId id="260" r:id="rId15"/>
    <p:sldId id="281" r:id="rId16"/>
    <p:sldId id="262" r:id="rId17"/>
    <p:sldId id="264" r:id="rId18"/>
    <p:sldId id="263" r:id="rId19"/>
    <p:sldId id="278" r:id="rId20"/>
    <p:sldId id="265" r:id="rId21"/>
    <p:sldId id="26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0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23E-2"/>
          <c:w val="0.71473638451443566"/>
          <c:h val="0.7539646161003220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54289</c:v>
                </c:pt>
                <c:pt idx="1">
                  <c:v>54213</c:v>
                </c:pt>
                <c:pt idx="2">
                  <c:v>54213</c:v>
                </c:pt>
              </c:numCache>
            </c:numRef>
          </c:val>
        </c:ser>
        <c:shape val="box"/>
        <c:axId val="96921856"/>
        <c:axId val="96800768"/>
        <c:axId val="51746560"/>
      </c:bar3DChart>
      <c:catAx>
        <c:axId val="96921856"/>
        <c:scaling>
          <c:orientation val="minMax"/>
        </c:scaling>
        <c:axPos val="b"/>
        <c:numFmt formatCode="General" sourceLinked="1"/>
        <c:tickLblPos val="nextTo"/>
        <c:crossAx val="96800768"/>
        <c:crosses val="autoZero"/>
        <c:auto val="1"/>
        <c:lblAlgn val="ctr"/>
        <c:lblOffset val="100"/>
      </c:catAx>
      <c:valAx>
        <c:axId val="96800768"/>
        <c:scaling>
          <c:orientation val="minMax"/>
        </c:scaling>
        <c:axPos val="l"/>
        <c:majorGridlines/>
        <c:numFmt formatCode="General" sourceLinked="1"/>
        <c:tickLblPos val="nextTo"/>
        <c:crossAx val="96921856"/>
        <c:crosses val="autoZero"/>
        <c:crossBetween val="between"/>
      </c:valAx>
      <c:serAx>
        <c:axId val="51746560"/>
        <c:scaling>
          <c:orientation val="minMax"/>
        </c:scaling>
        <c:delete val="1"/>
        <c:axPos val="b"/>
        <c:tickLblPos val="nextTo"/>
        <c:crossAx val="9680076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11,4</a:t>
                    </a: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сдачи в аренду имущества </c:v>
                </c:pt>
                <c:pt idx="1">
                  <c:v>Доходы от продажи земельных участков </c:v>
                </c:pt>
                <c:pt idx="2">
                  <c:v>Прочие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51.9</c:v>
                </c:pt>
                <c:pt idx="1">
                  <c:v>38</c:v>
                </c:pt>
                <c:pt idx="2">
                  <c:v>10.1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6856162807307165"/>
          <c:w val="0.6119321716729853"/>
          <c:h val="0.43143837192692935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436"/>
          <c:h val="0.813267585263066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</c:v>
                </c:pt>
                <c:pt idx="1">
                  <c:v>Субсидии </c:v>
                </c:pt>
                <c:pt idx="2">
                  <c:v>Дотации </c:v>
                </c:pt>
                <c:pt idx="3">
                  <c:v>Субвенции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21</c:v>
                </c:pt>
                <c:pt idx="2">
                  <c:v>4</c:v>
                </c:pt>
                <c:pt idx="3">
                  <c:v>67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613"/>
          <c:h val="0.7124595702199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10.4</c:v>
                </c:pt>
                <c:pt idx="1">
                  <c:v>0.2</c:v>
                </c:pt>
                <c:pt idx="2">
                  <c:v>0.1</c:v>
                </c:pt>
                <c:pt idx="3">
                  <c:v>20</c:v>
                </c:pt>
                <c:pt idx="4">
                  <c:v>0.5</c:v>
                </c:pt>
                <c:pt idx="5">
                  <c:v>51.9</c:v>
                </c:pt>
                <c:pt idx="6">
                  <c:v>4.3</c:v>
                </c:pt>
                <c:pt idx="7">
                  <c:v>1.6</c:v>
                </c:pt>
                <c:pt idx="8">
                  <c:v>7.4</c:v>
                </c:pt>
                <c:pt idx="9">
                  <c:v>0.2</c:v>
                </c:pt>
                <c:pt idx="10">
                  <c:v>3.4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575614975344993"/>
          <c:y val="2.8972675606820011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"/>
            <c:spPr/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149.69999999999999</c:v>
                </c:pt>
                <c:pt idx="1">
                  <c:v>174.4</c:v>
                </c:pt>
                <c:pt idx="2">
                  <c:v>183.3</c:v>
                </c:pt>
              </c:numCache>
            </c:numRef>
          </c:val>
        </c:ser>
        <c:shape val="box"/>
        <c:axId val="161085312"/>
        <c:axId val="160882688"/>
        <c:axId val="140212416"/>
      </c:bar3DChart>
      <c:catAx>
        <c:axId val="161085312"/>
        <c:scaling>
          <c:orientation val="minMax"/>
        </c:scaling>
        <c:axPos val="b"/>
        <c:numFmt formatCode="General" sourceLinked="1"/>
        <c:tickLblPos val="nextTo"/>
        <c:crossAx val="160882688"/>
        <c:crosses val="autoZero"/>
        <c:auto val="1"/>
        <c:lblAlgn val="ctr"/>
        <c:lblOffset val="100"/>
      </c:catAx>
      <c:valAx>
        <c:axId val="160882688"/>
        <c:scaling>
          <c:orientation val="minMax"/>
        </c:scaling>
        <c:axPos val="l"/>
        <c:majorGridlines/>
        <c:numFmt formatCode="General" sourceLinked="1"/>
        <c:tickLblPos val="nextTo"/>
        <c:crossAx val="161085312"/>
        <c:crosses val="autoZero"/>
        <c:crossBetween val="between"/>
      </c:valAx>
      <c:serAx>
        <c:axId val="140212416"/>
        <c:scaling>
          <c:orientation val="minMax"/>
        </c:scaling>
        <c:delete val="1"/>
        <c:axPos val="b"/>
        <c:tickLblPos val="nextTo"/>
        <c:crossAx val="1608826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3125</c:v>
                </c:pt>
                <c:pt idx="1">
                  <c:v>4081</c:v>
                </c:pt>
                <c:pt idx="2">
                  <c:v>6782</c:v>
                </c:pt>
              </c:numCache>
            </c:numRef>
          </c:val>
        </c:ser>
        <c:shape val="box"/>
        <c:axId val="102327808"/>
        <c:axId val="102329344"/>
        <c:axId val="122267392"/>
      </c:bar3DChart>
      <c:catAx>
        <c:axId val="102327808"/>
        <c:scaling>
          <c:orientation val="minMax"/>
        </c:scaling>
        <c:axPos val="b"/>
        <c:numFmt formatCode="General" sourceLinked="1"/>
        <c:tickLblPos val="nextTo"/>
        <c:crossAx val="102329344"/>
        <c:crosses val="autoZero"/>
        <c:auto val="1"/>
        <c:lblAlgn val="ctr"/>
        <c:lblOffset val="100"/>
      </c:catAx>
      <c:valAx>
        <c:axId val="102329344"/>
        <c:scaling>
          <c:orientation val="minMax"/>
        </c:scaling>
        <c:axPos val="l"/>
        <c:majorGridlines/>
        <c:numFmt formatCode="General" sourceLinked="1"/>
        <c:tickLblPos val="nextTo"/>
        <c:crossAx val="102327808"/>
        <c:crosses val="autoZero"/>
        <c:crossBetween val="between"/>
      </c:valAx>
      <c:serAx>
        <c:axId val="122267392"/>
        <c:scaling>
          <c:orientation val="minMax"/>
        </c:scaling>
        <c:delete val="1"/>
        <c:axPos val="b"/>
        <c:tickLblPos val="nextTo"/>
        <c:crossAx val="1023293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174500</c:v>
                </c:pt>
                <c:pt idx="1">
                  <c:v>137031</c:v>
                </c:pt>
                <c:pt idx="2">
                  <c:v>124841</c:v>
                </c:pt>
              </c:numCache>
            </c:numRef>
          </c:val>
        </c:ser>
        <c:shape val="box"/>
        <c:axId val="97457664"/>
        <c:axId val="97459200"/>
        <c:axId val="148882304"/>
      </c:bar3DChart>
      <c:catAx>
        <c:axId val="97457664"/>
        <c:scaling>
          <c:orientation val="minMax"/>
        </c:scaling>
        <c:axPos val="b"/>
        <c:numFmt formatCode="General" sourceLinked="1"/>
        <c:tickLblPos val="nextTo"/>
        <c:crossAx val="97459200"/>
        <c:crosses val="autoZero"/>
        <c:auto val="1"/>
        <c:lblAlgn val="ctr"/>
        <c:lblOffset val="100"/>
      </c:catAx>
      <c:valAx>
        <c:axId val="97459200"/>
        <c:scaling>
          <c:orientation val="minMax"/>
        </c:scaling>
        <c:axPos val="l"/>
        <c:majorGridlines/>
        <c:numFmt formatCode="General" sourceLinked="1"/>
        <c:tickLblPos val="nextTo"/>
        <c:crossAx val="97457664"/>
        <c:crosses val="autoZero"/>
        <c:crossBetween val="between"/>
      </c:valAx>
      <c:serAx>
        <c:axId val="148882304"/>
        <c:scaling>
          <c:orientation val="minMax"/>
        </c:scaling>
        <c:delete val="1"/>
        <c:axPos val="b"/>
        <c:tickLblPos val="nextTo"/>
        <c:crossAx val="9745920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9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53.1</c:v>
                </c:pt>
                <c:pt idx="1">
                  <c:v>48.7</c:v>
                </c:pt>
                <c:pt idx="2">
                  <c:v>50.4</c:v>
                </c:pt>
              </c:numCache>
            </c:numRef>
          </c:val>
        </c:ser>
        <c:shape val="box"/>
        <c:axId val="97603968"/>
        <c:axId val="97605504"/>
        <c:axId val="97584000"/>
      </c:bar3DChart>
      <c:catAx>
        <c:axId val="97603968"/>
        <c:scaling>
          <c:orientation val="minMax"/>
        </c:scaling>
        <c:axPos val="b"/>
        <c:numFmt formatCode="General" sourceLinked="1"/>
        <c:tickLblPos val="nextTo"/>
        <c:crossAx val="97605504"/>
        <c:crosses val="autoZero"/>
        <c:auto val="1"/>
        <c:lblAlgn val="ctr"/>
        <c:lblOffset val="100"/>
      </c:catAx>
      <c:valAx>
        <c:axId val="97605504"/>
        <c:scaling>
          <c:orientation val="minMax"/>
        </c:scaling>
        <c:axPos val="l"/>
        <c:majorGridlines/>
        <c:numFmt formatCode="General" sourceLinked="1"/>
        <c:tickLblPos val="nextTo"/>
        <c:crossAx val="97603968"/>
        <c:crosses val="autoZero"/>
        <c:crossBetween val="between"/>
      </c:valAx>
      <c:serAx>
        <c:axId val="97584000"/>
        <c:scaling>
          <c:orientation val="minMax"/>
        </c:scaling>
        <c:delete val="1"/>
        <c:axPos val="b"/>
        <c:tickLblPos val="nextTo"/>
        <c:crossAx val="9760550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702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286</c:v>
                </c:pt>
                <c:pt idx="1">
                  <c:v>342.8</c:v>
                </c:pt>
                <c:pt idx="2">
                  <c:v>533</c:v>
                </c:pt>
              </c:numCache>
            </c:numRef>
          </c:val>
        </c:ser>
        <c:shape val="box"/>
        <c:axId val="102765312"/>
        <c:axId val="104091648"/>
        <c:axId val="102669376"/>
      </c:bar3DChart>
      <c:catAx>
        <c:axId val="102765312"/>
        <c:scaling>
          <c:orientation val="minMax"/>
        </c:scaling>
        <c:axPos val="b"/>
        <c:numFmt formatCode="General" sourceLinked="1"/>
        <c:tickLblPos val="nextTo"/>
        <c:crossAx val="104091648"/>
        <c:crosses val="autoZero"/>
        <c:auto val="1"/>
        <c:lblAlgn val="ctr"/>
        <c:lblOffset val="100"/>
      </c:catAx>
      <c:valAx>
        <c:axId val="104091648"/>
        <c:scaling>
          <c:orientation val="minMax"/>
        </c:scaling>
        <c:axPos val="l"/>
        <c:majorGridlines/>
        <c:numFmt formatCode="General" sourceLinked="1"/>
        <c:tickLblPos val="nextTo"/>
        <c:crossAx val="102765312"/>
        <c:crosses val="autoZero"/>
        <c:crossBetween val="between"/>
      </c:valAx>
      <c:serAx>
        <c:axId val="102669376"/>
        <c:scaling>
          <c:orientation val="minMax"/>
        </c:scaling>
        <c:delete val="1"/>
        <c:axPos val="b"/>
        <c:tickLblPos val="nextTo"/>
        <c:crossAx val="10409164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703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9854</c:v>
                </c:pt>
                <c:pt idx="1">
                  <c:v>9753</c:v>
                </c:pt>
                <c:pt idx="2">
                  <c:v>9543</c:v>
                </c:pt>
                <c:pt idx="3">
                  <c:v>10480</c:v>
                </c:pt>
              </c:numCache>
            </c:numRef>
          </c:val>
        </c:ser>
        <c:shape val="box"/>
        <c:axId val="140200576"/>
        <c:axId val="102753024"/>
        <c:axId val="102669824"/>
      </c:bar3DChart>
      <c:catAx>
        <c:axId val="140200576"/>
        <c:scaling>
          <c:orientation val="minMax"/>
        </c:scaling>
        <c:axPos val="b"/>
        <c:numFmt formatCode="General" sourceLinked="1"/>
        <c:tickLblPos val="nextTo"/>
        <c:crossAx val="102753024"/>
        <c:crosses val="autoZero"/>
        <c:auto val="1"/>
        <c:lblAlgn val="ctr"/>
        <c:lblOffset val="100"/>
      </c:catAx>
      <c:valAx>
        <c:axId val="102753024"/>
        <c:scaling>
          <c:orientation val="minMax"/>
        </c:scaling>
        <c:axPos val="l"/>
        <c:majorGridlines/>
        <c:numFmt formatCode="General" sourceLinked="1"/>
        <c:tickLblPos val="nextTo"/>
        <c:crossAx val="140200576"/>
        <c:crosses val="autoZero"/>
        <c:crossBetween val="between"/>
      </c:valAx>
      <c:serAx>
        <c:axId val="102669824"/>
        <c:scaling>
          <c:orientation val="minMax"/>
        </c:scaling>
        <c:delete val="1"/>
        <c:axPos val="b"/>
        <c:tickLblPos val="nextTo"/>
        <c:crossAx val="10275302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7027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109.6</c:v>
                </c:pt>
                <c:pt idx="1">
                  <c:v>134.1</c:v>
                </c:pt>
                <c:pt idx="2">
                  <c:v>152.5</c:v>
                </c:pt>
              </c:numCache>
            </c:numRef>
          </c:val>
        </c:ser>
        <c:shape val="box"/>
        <c:axId val="104665856"/>
        <c:axId val="104667392"/>
        <c:axId val="102677120"/>
      </c:bar3DChart>
      <c:catAx>
        <c:axId val="104665856"/>
        <c:scaling>
          <c:orientation val="minMax"/>
        </c:scaling>
        <c:axPos val="b"/>
        <c:numFmt formatCode="General" sourceLinked="1"/>
        <c:tickLblPos val="nextTo"/>
        <c:crossAx val="104667392"/>
        <c:crosses val="autoZero"/>
        <c:auto val="1"/>
        <c:lblAlgn val="ctr"/>
        <c:lblOffset val="100"/>
      </c:catAx>
      <c:valAx>
        <c:axId val="104667392"/>
        <c:scaling>
          <c:orientation val="minMax"/>
        </c:scaling>
        <c:axPos val="l"/>
        <c:majorGridlines/>
        <c:numFmt formatCode="General" sourceLinked="1"/>
        <c:tickLblPos val="nextTo"/>
        <c:crossAx val="104665856"/>
        <c:crosses val="autoZero"/>
        <c:crossBetween val="between"/>
      </c:valAx>
      <c:serAx>
        <c:axId val="102677120"/>
        <c:scaling>
          <c:orientation val="minMax"/>
        </c:scaling>
        <c:delete val="1"/>
        <c:axPos val="b"/>
        <c:tickLblPos val="nextTo"/>
        <c:crossAx val="10466739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0.60000000000000042</c:v>
                </c:pt>
                <c:pt idx="1">
                  <c:v>0.32000000000000023</c:v>
                </c:pt>
                <c:pt idx="2">
                  <c:v>8.0000000000000043E-2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18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</c:v>
                </c:pt>
                <c:pt idx="1">
                  <c:v>Акцизы на нефтепродукты </c:v>
                </c:pt>
                <c:pt idx="2">
                  <c:v>Налоги на совокупнгый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663191406629794"/>
          <c:y val="0"/>
          <c:w val="0.35028166618061657"/>
          <c:h val="0.99158190201731611"/>
        </c:manualLayout>
      </c:layout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236186,7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(66,3%).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расходов планируется осуществлять в рамках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119930,8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(33,7%)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(12%)</a:t>
          </a:r>
          <a:endParaRPr lang="ru-RU" sz="900" dirty="0" smtClean="0"/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(0,2</a:t>
          </a:r>
          <a:r>
            <a:rPr lang="en-US" sz="1000" dirty="0" smtClean="0"/>
            <a:t>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</a:t>
          </a:r>
          <a:r>
            <a:rPr lang="ru-RU" sz="900" dirty="0" smtClean="0"/>
            <a:t>(</a:t>
          </a:r>
          <a:r>
            <a:rPr lang="ru-RU" sz="900" dirty="0" smtClean="0"/>
            <a:t>14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1%)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характера(3,6%</a:t>
          </a:r>
          <a:r>
            <a:rPr lang="en-US" sz="900" dirty="0" smtClean="0"/>
            <a:t>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2023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2023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8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</a:t>
            </a:r>
            <a:r>
              <a:rPr lang="ru-RU" sz="2800" b="1" i="1" dirty="0" smtClean="0">
                <a:solidFill>
                  <a:srgbClr val="C00000"/>
                </a:solidFill>
              </a:rPr>
              <a:t>2023 </a:t>
            </a:r>
            <a:r>
              <a:rPr lang="ru-RU" sz="2800" b="1" i="1" dirty="0" smtClean="0">
                <a:solidFill>
                  <a:srgbClr val="C00000"/>
                </a:solidFill>
              </a:rPr>
              <a:t>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2023 </a:t>
                      </a:r>
                      <a:r>
                        <a:rPr lang="ru-RU" b="1" i="0" dirty="0" smtClean="0"/>
                        <a:t>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43653,2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854,8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580,6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51005,3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992,5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193624,0</a:t>
                      </a:r>
                      <a:endParaRPr lang="ru-RU" dirty="0" smtClean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7091,3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25050,5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377,4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12724,8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356117,5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1%)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2</a:t>
            </a:r>
            <a:r>
              <a:rPr lang="ru-RU" sz="900" dirty="0" smtClean="0"/>
              <a:t>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 </a:t>
            </a:r>
            <a:r>
              <a:rPr lang="ru-RU" sz="900" dirty="0" smtClean="0"/>
              <a:t>7%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</a:t>
            </a:r>
            <a:r>
              <a:rPr lang="ru-RU" sz="900" dirty="0" smtClean="0"/>
              <a:t>6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54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356117,5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553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0531639"/>
              </p:ext>
            </p:extLst>
          </p:nvPr>
        </p:nvGraphicFramePr>
        <p:xfrm>
          <a:off x="-36512" y="1367790"/>
          <a:ext cx="9289032" cy="13548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Дмитровск/внебюджетные источники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236186,2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103225,6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118542,1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14404,5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178581,8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72544,0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95776,8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10261,0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3278,0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3278,0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24184,1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19630,8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4143,5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23857,9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1843,9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22000,0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«Благоустройство контейнерных площадок на территории Дмитровского района Орловской области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«Комплексное развитие сельских территорий Дмитровского района»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 «Укрепление материально-технической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базы учреждений Дмитровского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 «Организация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мероприятий при осуществлении деятельности по обращению с животными без владельцев на территории Дмитровского района»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473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</a:t>
            </a:r>
            <a:r>
              <a:rPr lang="ru-RU" sz="2800" dirty="0" smtClean="0"/>
              <a:t>2024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/>
              <a:t>верхний предел муниципального долга Дмитровского района на 1 января </a:t>
            </a:r>
            <a:r>
              <a:rPr lang="ru-RU" dirty="0" smtClean="0"/>
              <a:t>2024 </a:t>
            </a:r>
            <a:r>
              <a:rPr lang="ru-RU" dirty="0" smtClean="0"/>
              <a:t>года – в сумме </a:t>
            </a:r>
            <a:r>
              <a:rPr lang="ru-RU" dirty="0" smtClean="0"/>
              <a:t>10000,0 </a:t>
            </a:r>
            <a:r>
              <a:rPr lang="ru-RU" dirty="0" smtClean="0"/>
              <a:t>тысяч рублей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1219</Words>
  <Application>Microsoft Office PowerPoint</Application>
  <PresentationFormat>Экран (4:3)</PresentationFormat>
  <Paragraphs>247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Доходы бюджета Дмитровского муниципального района  Орловской области</vt:lpstr>
      <vt:lpstr>Слайд 12</vt:lpstr>
      <vt:lpstr>Структура доходов  районного бюджета  на 2023 год</vt:lpstr>
      <vt:lpstr>Налоговые доходы районного бюджета на 2023 год</vt:lpstr>
      <vt:lpstr>Неналоговые доходы районного бюджета на 2023 год</vt:lpstr>
      <vt:lpstr>Безвозмездные поступления в районный бюджет из других бюджетов на 2023 год</vt:lpstr>
      <vt:lpstr>Расходы бюджета</vt:lpstr>
      <vt:lpstr>Структура расходов районного бюджета                   Дмитровского района на 2023 год</vt:lpstr>
      <vt:lpstr>Слайд 19</vt:lpstr>
      <vt:lpstr>Структура расходов районного бюджета Дмитровского района на 2023 год </vt:lpstr>
      <vt:lpstr>Муниципальные программы районного бюджета Дмитровского района на 2023 год</vt:lpstr>
      <vt:lpstr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2024 года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user 32</cp:lastModifiedBy>
  <cp:revision>147</cp:revision>
  <dcterms:created xsi:type="dcterms:W3CDTF">2016-11-26T09:02:19Z</dcterms:created>
  <dcterms:modified xsi:type="dcterms:W3CDTF">2023-12-04T11:30:06Z</dcterms:modified>
</cp:coreProperties>
</file>